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mith Luetkemeyer, Jen" initials="SLJ" lastIdx="30" clrIdx="0">
    <p:extLst>
      <p:ext uri="{19B8F6BF-5375-455C-9EA6-DF929625EA0E}">
        <p15:presenceInfo xmlns:p15="http://schemas.microsoft.com/office/powerpoint/2012/main" userId="S-1-5-21-954168176-523266610-6498272-4065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4-29T14:11:45.571" idx="30">
    <p:pos x="7680" y="3825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0789-ABA6-4566-92A9-ABC33E0A7A60}" type="datetimeFigureOut">
              <a:rPr lang="en-US" smtClean="0"/>
              <a:t>05/03/2019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F881-855B-42DA-983F-15B385424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930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0789-ABA6-4566-92A9-ABC33E0A7A60}" type="datetimeFigureOut">
              <a:rPr lang="en-US" smtClean="0"/>
              <a:t>05/03/2019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F881-855B-42DA-983F-15B385424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657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0789-ABA6-4566-92A9-ABC33E0A7A60}" type="datetimeFigureOut">
              <a:rPr lang="en-US" smtClean="0"/>
              <a:t>05/03/2019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F881-855B-42DA-983F-15B385424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45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0789-ABA6-4566-92A9-ABC33E0A7A60}" type="datetimeFigureOut">
              <a:rPr lang="en-US" smtClean="0"/>
              <a:t>05/03/2019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F881-855B-42DA-983F-15B385424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6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0789-ABA6-4566-92A9-ABC33E0A7A60}" type="datetimeFigureOut">
              <a:rPr lang="en-US" smtClean="0"/>
              <a:t>05/03/2019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F881-855B-42DA-983F-15B385424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19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0789-ABA6-4566-92A9-ABC33E0A7A60}" type="datetimeFigureOut">
              <a:rPr lang="en-US" smtClean="0"/>
              <a:t>05/03/2019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F881-855B-42DA-983F-15B385424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753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0789-ABA6-4566-92A9-ABC33E0A7A60}" type="datetimeFigureOut">
              <a:rPr lang="en-US" smtClean="0"/>
              <a:t>05/03/2019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F881-855B-42DA-983F-15B385424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418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0789-ABA6-4566-92A9-ABC33E0A7A60}" type="datetimeFigureOut">
              <a:rPr lang="en-US" smtClean="0"/>
              <a:t>05/03/2019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F881-855B-42DA-983F-15B385424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06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0789-ABA6-4566-92A9-ABC33E0A7A60}" type="datetimeFigureOut">
              <a:rPr lang="en-US" smtClean="0"/>
              <a:t>05/03/2019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F881-855B-42DA-983F-15B385424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161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0789-ABA6-4566-92A9-ABC33E0A7A60}" type="datetimeFigureOut">
              <a:rPr lang="en-US" smtClean="0"/>
              <a:t>05/03/2019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F881-855B-42DA-983F-15B385424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10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0789-ABA6-4566-92A9-ABC33E0A7A60}" type="datetimeFigureOut">
              <a:rPr lang="en-US" smtClean="0"/>
              <a:t>05/03/2019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F881-855B-42DA-983F-15B385424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73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30789-ABA6-4566-92A9-ABC33E0A7A60}" type="datetimeFigureOut">
              <a:rPr lang="en-US" smtClean="0"/>
              <a:t>05/03/2019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CF881-855B-42DA-983F-15B385424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32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AmerenIllinois.co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AmerenIllinois.co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AmerenIllinois.co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AmerenIllinois.co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eren.com/missouri/contact-u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amerenmissouri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amerenmissouri.com" TargetMode="External"/><Relationship Id="rId4" Type="http://schemas.openxmlformats.org/officeDocument/2006/relationships/hyperlink" Target="amerenmissouri.com/guestpay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paynow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amerenmissouri.co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paynow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AmerenMissouri.co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eren.com/missouri/contact-u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AmerenIllinois.co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/guestpay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AmerenIllinois.co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paynow.co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AmerenIllinois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</a:t>
            </a:r>
            <a:r>
              <a:rPr lang="en-US" dirty="0" err="1" smtClean="0"/>
              <a:t>SendGrid</a:t>
            </a:r>
            <a:r>
              <a:rPr lang="en-US" dirty="0"/>
              <a:t> </a:t>
            </a:r>
            <a:r>
              <a:rPr lang="en-US" dirty="0" smtClean="0"/>
              <a:t>Transactional Emails (Missouri </a:t>
            </a:r>
            <a:r>
              <a:rPr lang="en-US" smtClean="0"/>
              <a:t>and Illinois) 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Enhanced Service Orders Team: Amanda Humphrey Product Owner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037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6" y="168588"/>
            <a:ext cx="12045244" cy="101840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Illinois Written-off Account &amp; Customer Active Collections Connect Cancelled </a:t>
            </a:r>
            <a:r>
              <a:rPr lang="en-US" sz="3600" dirty="0" smtClean="0"/>
              <a:t>Email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69378" y="1830887"/>
            <a:ext cx="5799151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Subject Line: </a:t>
            </a:r>
            <a:r>
              <a:rPr lang="en-US" sz="1200" dirty="0" smtClean="0"/>
              <a:t>New </a:t>
            </a:r>
            <a:r>
              <a:rPr lang="en-US" sz="1200" dirty="0"/>
              <a:t>Ameren Illinois Service: Request C</a:t>
            </a:r>
            <a:r>
              <a:rPr lang="en-US" sz="1200" dirty="0" smtClean="0"/>
              <a:t>ancelled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Dear Ameren Illinois Customer,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Your request for service at the following address has been cancelled:</a:t>
            </a:r>
          </a:p>
          <a:p>
            <a:r>
              <a:rPr lang="en-US" sz="1200" dirty="0"/>
              <a:t>515 SUMMER WINDS LN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Service Type:      Requested Date:</a:t>
            </a:r>
          </a:p>
          <a:p>
            <a:r>
              <a:rPr lang="en-US" sz="1200" dirty="0"/>
              <a:t>Electric                  </a:t>
            </a:r>
            <a:r>
              <a:rPr lang="en-US" sz="1200" dirty="0" smtClean="0"/>
              <a:t>02/11/2019</a:t>
            </a:r>
          </a:p>
          <a:p>
            <a:endParaRPr lang="en-US" sz="1200" dirty="0"/>
          </a:p>
          <a:p>
            <a:r>
              <a:rPr lang="en-US" sz="1200" dirty="0"/>
              <a:t>The required payment was not received from your previous account balance. The hold status on this order has been removed and the request for new service was voided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 smtClean="0"/>
              <a:t>If </a:t>
            </a:r>
            <a:r>
              <a:rPr lang="en-US" sz="1200" dirty="0"/>
              <a:t>you still need </a:t>
            </a:r>
            <a:r>
              <a:rPr lang="en-US" sz="1200" dirty="0" smtClean="0"/>
              <a:t>Ameren </a:t>
            </a:r>
            <a:r>
              <a:rPr lang="en-US" sz="1200" dirty="0"/>
              <a:t>Illinois service at this address please submit a new </a:t>
            </a:r>
            <a:r>
              <a:rPr lang="en-US" sz="1200" dirty="0" smtClean="0"/>
              <a:t>request </a:t>
            </a:r>
            <a:r>
              <a:rPr lang="en-US" sz="1200" dirty="0" smtClean="0"/>
              <a:t>at </a:t>
            </a:r>
            <a:r>
              <a:rPr lang="en-US" sz="1200" dirty="0" smtClean="0">
                <a:hlinkClick r:id="rId3" action="ppaction://hlinkfile"/>
              </a:rPr>
              <a:t>AmerenIllinois.com 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We </a:t>
            </a:r>
            <a:r>
              <a:rPr lang="en-US" sz="1200" dirty="0"/>
              <a:t>look forward to serving you. </a:t>
            </a:r>
          </a:p>
          <a:p>
            <a:endParaRPr lang="en-US" sz="1200" dirty="0" smtClean="0"/>
          </a:p>
          <a:p>
            <a:r>
              <a:rPr lang="en-US" sz="1200" dirty="0" smtClean="0"/>
              <a:t>Sincerely</a:t>
            </a:r>
            <a:r>
              <a:rPr lang="en-US" sz="1200" dirty="0"/>
              <a:t>,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Ameren Illinois Customer Service</a:t>
            </a:r>
          </a:p>
          <a:p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833534" y="1205785"/>
            <a:ext cx="6358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Written-off </a:t>
            </a:r>
            <a:r>
              <a:rPr lang="en-US" sz="1600" b="1" u="sng" dirty="0" smtClean="0"/>
              <a:t>account– </a:t>
            </a:r>
            <a:r>
              <a:rPr lang="en-US" sz="1600" b="1" u="sng" dirty="0"/>
              <a:t>service is off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8729" y="5734050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11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68" y="242639"/>
            <a:ext cx="1051560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Active Collections Connect Email </a:t>
            </a:r>
            <a:br>
              <a:rPr lang="en-US" dirty="0" smtClean="0"/>
            </a:br>
            <a:r>
              <a:rPr lang="en-US" sz="3100" dirty="0" smtClean="0"/>
              <a:t>Premise Level 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56959" y="1364272"/>
            <a:ext cx="6353092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Your Request for New Ameren Missouri Service is Pending </a:t>
            </a:r>
          </a:p>
          <a:p>
            <a:endParaRPr lang="en-US" sz="1100" dirty="0" smtClean="0"/>
          </a:p>
          <a:p>
            <a:r>
              <a:rPr lang="en-US" sz="1100" dirty="0" smtClean="0"/>
              <a:t>Dear Ameren Missouri Customer, </a:t>
            </a:r>
          </a:p>
          <a:p>
            <a:endParaRPr lang="en-US" sz="1100" dirty="0" smtClean="0"/>
          </a:p>
          <a:p>
            <a:r>
              <a:rPr lang="en-US" sz="1100" dirty="0" smtClean="0"/>
              <a:t>We are processing your request for service at the following address: </a:t>
            </a:r>
          </a:p>
          <a:p>
            <a:endParaRPr lang="en-US" sz="1100" dirty="0" smtClean="0"/>
          </a:p>
          <a:p>
            <a:r>
              <a:rPr lang="en-US" sz="1100" dirty="0" smtClean="0"/>
              <a:t>515 SUMMER WINDS LN </a:t>
            </a:r>
          </a:p>
          <a:p>
            <a:endParaRPr lang="en-US" sz="1100" dirty="0" smtClean="0"/>
          </a:p>
          <a:p>
            <a:r>
              <a:rPr lang="en-US" sz="1100" dirty="0" smtClean="0"/>
              <a:t>Service Type:      Requested Date:</a:t>
            </a:r>
          </a:p>
          <a:p>
            <a:endParaRPr lang="en-US" sz="1100" dirty="0" smtClean="0"/>
          </a:p>
          <a:p>
            <a:r>
              <a:rPr lang="en-US" sz="1100" dirty="0" smtClean="0"/>
              <a:t>Electric                 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new account number will be: 7050616139. </a:t>
            </a:r>
          </a:p>
          <a:p>
            <a:endParaRPr lang="en-US" sz="1100" dirty="0" smtClean="0"/>
          </a:p>
          <a:p>
            <a:r>
              <a:rPr lang="en-US" sz="1100" dirty="0">
                <a:solidFill>
                  <a:srgbClr val="FF0000"/>
                </a:solidFill>
              </a:rPr>
              <a:t>We need to confirm the details of your connect request. </a:t>
            </a:r>
            <a:r>
              <a:rPr lang="en-US" sz="1100" dirty="0" smtClean="0">
                <a:solidFill>
                  <a:srgbClr val="FF0000"/>
                </a:solidFill>
              </a:rPr>
              <a:t>Please </a:t>
            </a:r>
            <a:r>
              <a:rPr lang="en-US" sz="1100" dirty="0" smtClean="0">
                <a:solidFill>
                  <a:srgbClr val="FF0000"/>
                </a:solidFill>
              </a:rPr>
              <a:t>contact </a:t>
            </a:r>
            <a:r>
              <a:rPr lang="en-US" sz="1100" dirty="0" smtClean="0">
                <a:solidFill>
                  <a:srgbClr val="FF0000"/>
                </a:solidFill>
              </a:rPr>
              <a:t>us at 1-800-552-7583. Our agents are available Monday – Friday from </a:t>
            </a:r>
            <a:r>
              <a:rPr lang="en-US" sz="1100" dirty="0" smtClean="0">
                <a:solidFill>
                  <a:srgbClr val="FF0000"/>
                </a:solidFill>
              </a:rPr>
              <a:t>7am </a:t>
            </a:r>
            <a:r>
              <a:rPr lang="en-US" sz="1100" dirty="0" smtClean="0">
                <a:solidFill>
                  <a:srgbClr val="FF0000"/>
                </a:solidFill>
              </a:rPr>
              <a:t>to 7pm. </a:t>
            </a:r>
            <a:endParaRPr lang="en-US" sz="1100" dirty="0">
              <a:solidFill>
                <a:srgbClr val="FF0000"/>
              </a:solidFill>
            </a:endParaRPr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3"/>
              </a:rPr>
              <a:t>AmerenMissouri.com</a:t>
            </a:r>
            <a:r>
              <a:rPr lang="en-US" sz="1100" dirty="0" smtClean="0"/>
              <a:t>. </a:t>
            </a:r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Missouri Customer Service</a:t>
            </a:r>
            <a:endParaRPr lang="en-US" sz="1100" dirty="0"/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1025718"/>
            <a:ext cx="47726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Active Collections 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0612" y="5688533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66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69" y="365125"/>
            <a:ext cx="1208863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Active Collections Connect Email Reminder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Premise </a:t>
            </a:r>
            <a:r>
              <a:rPr lang="en-US" sz="3100" dirty="0"/>
              <a:t>Level</a:t>
            </a:r>
            <a:r>
              <a:rPr lang="en-US" sz="3100" dirty="0" smtClean="0"/>
              <a:t>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97718" y="1409219"/>
            <a:ext cx="659428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Subject Line: </a:t>
            </a:r>
            <a:r>
              <a:rPr lang="en-US" sz="1100" dirty="0"/>
              <a:t>Reminder: New Ameren Missouri Service: Request Pending</a:t>
            </a:r>
          </a:p>
          <a:p>
            <a:endParaRPr lang="en-US" sz="1100" dirty="0"/>
          </a:p>
          <a:p>
            <a:r>
              <a:rPr lang="en-US" sz="1100" dirty="0"/>
              <a:t>Dear Ameren Missouri Customer,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Your request for service at the address below is still pending. The hold status on this service request will be removed and the pending request will be voided on 2/21/19.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515 SUMMER WINDS LN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</a:t>
            </a:r>
            <a:r>
              <a:rPr lang="en-US" sz="1100" dirty="0"/>
              <a:t>new account number will be 7050616139. </a:t>
            </a:r>
          </a:p>
          <a:p>
            <a:endParaRPr lang="en-US" sz="1100" dirty="0"/>
          </a:p>
          <a:p>
            <a:r>
              <a:rPr lang="en-US" sz="1100" dirty="0">
                <a:solidFill>
                  <a:srgbClr val="FF0000"/>
                </a:solidFill>
              </a:rPr>
              <a:t>We need to confirm the details of your connect request. Please contact us at 1-800-552-7583. Our agents are available Monday – Friday from 7am to 7pm. </a:t>
            </a:r>
          </a:p>
          <a:p>
            <a:endParaRPr lang="en-US" sz="1100" dirty="0"/>
          </a:p>
          <a:p>
            <a:r>
              <a:rPr lang="en-US" sz="1100" dirty="0"/>
              <a:t>Once your account is active, you can view your statement, track your energy usage, sign up for alerts and more at </a:t>
            </a:r>
            <a:r>
              <a:rPr lang="en-US" sz="1100" dirty="0">
                <a:hlinkClick r:id="rId3" action="ppaction://hlinkfile"/>
              </a:rPr>
              <a:t>AmerenMissouri.com </a:t>
            </a:r>
            <a:endParaRPr lang="en-US" sz="1100" dirty="0" smtClean="0"/>
          </a:p>
          <a:p>
            <a:endParaRPr lang="en-US" sz="1100" dirty="0"/>
          </a:p>
          <a:p>
            <a:endParaRPr lang="en-US" sz="1100" dirty="0" smtClean="0"/>
          </a:p>
          <a:p>
            <a:r>
              <a:rPr lang="en-US" sz="1100" dirty="0" smtClean="0"/>
              <a:t>We </a:t>
            </a:r>
            <a:r>
              <a:rPr lang="en-US" sz="1100" dirty="0"/>
              <a:t>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</a:t>
            </a:r>
            <a:r>
              <a:rPr lang="en-US" sz="1100" dirty="0"/>
              <a:t>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</a:t>
            </a:r>
            <a:r>
              <a:rPr lang="en-US" sz="1100" dirty="0"/>
              <a:t>Missouri Customer Service</a:t>
            </a:r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856441"/>
            <a:ext cx="47261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Active Collections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1370" y="6072034"/>
            <a:ext cx="679062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82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70" y="284565"/>
            <a:ext cx="1208863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Active Collections Connect Cancelled Email </a:t>
            </a:r>
            <a:br>
              <a:rPr lang="en-US" dirty="0" smtClean="0"/>
            </a:br>
            <a:r>
              <a:rPr lang="en-US" sz="3100" dirty="0" smtClean="0"/>
              <a:t>Premise </a:t>
            </a:r>
            <a:r>
              <a:rPr lang="en-US" sz="3100" dirty="0"/>
              <a:t>Level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61329" y="1598593"/>
            <a:ext cx="659428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Cancelled: Your Request for New Ameren Missouri </a:t>
            </a:r>
            <a:r>
              <a:rPr lang="en-US" sz="1100" dirty="0" smtClean="0"/>
              <a:t>Service</a:t>
            </a:r>
          </a:p>
          <a:p>
            <a:endParaRPr lang="en-US" sz="1100" dirty="0"/>
          </a:p>
          <a:p>
            <a:r>
              <a:rPr lang="en-US" sz="1100" dirty="0"/>
              <a:t>Dear Ameren Missouri Customer,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Your request for service at the following address has been cancelled</a:t>
            </a:r>
            <a:r>
              <a:rPr lang="en-US" sz="1100" dirty="0" smtClean="0"/>
              <a:t>: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</a:t>
            </a:r>
            <a:r>
              <a:rPr lang="en-US" sz="1100" dirty="0" smtClean="0"/>
              <a:t>02/11/2019</a:t>
            </a:r>
          </a:p>
          <a:p>
            <a:endParaRPr lang="en-US" sz="1100" dirty="0"/>
          </a:p>
          <a:p>
            <a:r>
              <a:rPr lang="en-US" sz="1100" dirty="0" smtClean="0"/>
              <a:t>We have been unable to confirm the details of your connect request. </a:t>
            </a:r>
            <a:r>
              <a:rPr lang="en-US" sz="1100" dirty="0"/>
              <a:t>The hold status on this order has been removed and the request for new service was voided.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 smtClean="0"/>
              <a:t>If </a:t>
            </a:r>
            <a:r>
              <a:rPr lang="en-US" sz="1100" dirty="0"/>
              <a:t>you still need </a:t>
            </a:r>
            <a:r>
              <a:rPr lang="en-US" sz="1100" dirty="0" smtClean="0"/>
              <a:t>Ameren </a:t>
            </a:r>
            <a:r>
              <a:rPr lang="en-US" sz="1100" dirty="0"/>
              <a:t>Missouri service at this address please submit a new </a:t>
            </a:r>
            <a:r>
              <a:rPr lang="en-US" sz="1100" dirty="0" smtClean="0"/>
              <a:t>request at</a:t>
            </a:r>
            <a:endParaRPr lang="en-US" sz="1100" dirty="0" smtClean="0"/>
          </a:p>
          <a:p>
            <a:r>
              <a:rPr lang="en-US" sz="1100" dirty="0" smtClean="0">
                <a:hlinkClick r:id="rId3" action="ppaction://hlinkfile"/>
              </a:rPr>
              <a:t>AmerenMissouri.com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</a:t>
            </a:r>
            <a:r>
              <a:rPr lang="en-US" sz="1100" dirty="0"/>
              <a:t>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</a:t>
            </a:r>
            <a:r>
              <a:rPr lang="en-US" sz="1100" dirty="0"/>
              <a:t>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</a:t>
            </a:r>
            <a:r>
              <a:rPr lang="en-US" sz="1100" dirty="0"/>
              <a:t>Missouri Customer Service </a:t>
            </a:r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1133625"/>
            <a:ext cx="47261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Active Collections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544" y="5380917"/>
            <a:ext cx="640355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04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18" y="365126"/>
            <a:ext cx="11242482" cy="10184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Illinois Active Collections Connect Email </a:t>
            </a:r>
            <a:br>
              <a:rPr lang="en-US" dirty="0" smtClean="0"/>
            </a:br>
            <a:r>
              <a:rPr lang="en-US" sz="3100" dirty="0" smtClean="0"/>
              <a:t>Premise Level</a:t>
            </a:r>
            <a:r>
              <a:rPr lang="en-US" sz="3600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89242" y="1544339"/>
            <a:ext cx="623647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Subject Line: </a:t>
            </a:r>
            <a:r>
              <a:rPr lang="en-US" sz="1100" dirty="0"/>
              <a:t>New Ameren Illinois Service: Request Pending </a:t>
            </a:r>
          </a:p>
          <a:p>
            <a:endParaRPr lang="en-US" sz="1100" dirty="0"/>
          </a:p>
          <a:p>
            <a:r>
              <a:rPr lang="en-US" sz="1100" dirty="0"/>
              <a:t>Dear Ameren </a:t>
            </a:r>
            <a:r>
              <a:rPr lang="en-US" sz="1100" dirty="0" smtClean="0"/>
              <a:t>Illinois </a:t>
            </a:r>
            <a:r>
              <a:rPr lang="en-US" sz="1100" dirty="0"/>
              <a:t>Customer, </a:t>
            </a:r>
          </a:p>
          <a:p>
            <a:endParaRPr lang="en-US" sz="1100" dirty="0"/>
          </a:p>
          <a:p>
            <a:r>
              <a:rPr lang="en-US" sz="1100" dirty="0"/>
              <a:t>We are processing your request for service at the following address: 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endParaRPr lang="en-US" sz="1100" dirty="0"/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/>
          </a:p>
          <a:p>
            <a:r>
              <a:rPr lang="en-US" sz="1100" dirty="0"/>
              <a:t>Your new account number will be: 7050616139. </a:t>
            </a:r>
          </a:p>
          <a:p>
            <a:endParaRPr lang="en-US" sz="1100" dirty="0"/>
          </a:p>
          <a:p>
            <a:r>
              <a:rPr lang="en-US" sz="1100" dirty="0">
                <a:solidFill>
                  <a:srgbClr val="FF0000"/>
                </a:solidFill>
              </a:rPr>
              <a:t>We need to confirm the details of your connect request. Please connect us at </a:t>
            </a:r>
            <a:r>
              <a:rPr lang="en-US" sz="1100" dirty="0" smtClean="0">
                <a:solidFill>
                  <a:srgbClr val="FF0000"/>
                </a:solidFill>
              </a:rPr>
              <a:t>1-800-755-5000. </a:t>
            </a:r>
            <a:r>
              <a:rPr lang="en-US" sz="1100" dirty="0">
                <a:solidFill>
                  <a:srgbClr val="FF0000"/>
                </a:solidFill>
              </a:rPr>
              <a:t>Our agents are available Monday – Friday from 7am to 7pm. </a:t>
            </a:r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3"/>
              </a:rPr>
              <a:t>AmerenIllinois.com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r>
              <a:rPr lang="en-US" sz="1100" dirty="0" smtClean="0"/>
              <a:t>Ameren Illinois Customer Service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894530" y="874327"/>
            <a:ext cx="6358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Active Collections </a:t>
            </a:r>
          </a:p>
          <a:p>
            <a:r>
              <a:rPr lang="en-US" sz="1600" dirty="0"/>
              <a:t>Same email as written-off status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5122" y="5734050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35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6" y="168588"/>
            <a:ext cx="12045244" cy="10184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Illinois Active Collections Connect </a:t>
            </a:r>
            <a:r>
              <a:rPr lang="en-US" sz="3600" dirty="0"/>
              <a:t>Email </a:t>
            </a:r>
            <a:r>
              <a:rPr lang="en-US" sz="3600" dirty="0" smtClean="0"/>
              <a:t>Reminder </a:t>
            </a:r>
            <a:br>
              <a:rPr lang="en-US" sz="3600" dirty="0" smtClean="0"/>
            </a:br>
            <a:r>
              <a:rPr lang="en-US" sz="2800" dirty="0" smtClean="0"/>
              <a:t>Premise Level 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92849" y="1544339"/>
            <a:ext cx="5799151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Reminder: Your Request for New Ameren </a:t>
            </a:r>
            <a:r>
              <a:rPr lang="en-US" sz="1100" dirty="0" smtClean="0"/>
              <a:t>Illinois </a:t>
            </a:r>
            <a:r>
              <a:rPr lang="en-US" sz="1100" dirty="0"/>
              <a:t>Service is Pending </a:t>
            </a:r>
          </a:p>
          <a:p>
            <a:endParaRPr lang="en-US" sz="1100" dirty="0"/>
          </a:p>
          <a:p>
            <a:r>
              <a:rPr lang="en-US" sz="1100" dirty="0"/>
              <a:t>Dear Ameren </a:t>
            </a:r>
            <a:r>
              <a:rPr lang="en-US" sz="1100" dirty="0" smtClean="0"/>
              <a:t>Illinois </a:t>
            </a:r>
            <a:r>
              <a:rPr lang="en-US" sz="1100" dirty="0"/>
              <a:t>Customer, </a:t>
            </a:r>
          </a:p>
          <a:p>
            <a:endParaRPr lang="en-US" sz="1100" dirty="0"/>
          </a:p>
          <a:p>
            <a:r>
              <a:rPr lang="en-US" sz="1100" dirty="0"/>
              <a:t>Your request for service at the address below is still pending. The hold status on this service request will be removed and the pending request will be voided on 2/21/19. 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/>
          </a:p>
          <a:p>
            <a:r>
              <a:rPr lang="en-US" sz="1100" dirty="0"/>
              <a:t>Your new account number will be 7050616139. </a:t>
            </a:r>
          </a:p>
          <a:p>
            <a:endParaRPr lang="en-US" sz="1100" dirty="0"/>
          </a:p>
          <a:p>
            <a:r>
              <a:rPr lang="en-US" sz="1100" dirty="0">
                <a:solidFill>
                  <a:srgbClr val="FF0000"/>
                </a:solidFill>
              </a:rPr>
              <a:t>We need to confirm the details of your connect request. Please connect us at 1-800-755-5000. Our agents are available Monday – Friday from 7am to 7pm. </a:t>
            </a:r>
          </a:p>
          <a:p>
            <a:endParaRPr lang="en-US" sz="1100" dirty="0"/>
          </a:p>
          <a:p>
            <a:r>
              <a:rPr lang="en-US" sz="1100" dirty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3" action="ppaction://hlinkfile"/>
              </a:rPr>
              <a:t>AmerenIllinois.com </a:t>
            </a:r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We look forward to serving you. </a:t>
            </a:r>
          </a:p>
          <a:p>
            <a:endParaRPr lang="en-US" sz="1100" dirty="0"/>
          </a:p>
          <a:p>
            <a:r>
              <a:rPr lang="en-US" sz="1100" dirty="0"/>
              <a:t>Sincerely, </a:t>
            </a:r>
          </a:p>
          <a:p>
            <a:endParaRPr lang="en-US" sz="1100" dirty="0"/>
          </a:p>
          <a:p>
            <a:r>
              <a:rPr lang="en-US" sz="1100" dirty="0"/>
              <a:t>Ameren </a:t>
            </a:r>
            <a:r>
              <a:rPr lang="en-US" sz="1100" dirty="0" smtClean="0"/>
              <a:t>Illinois </a:t>
            </a:r>
            <a:r>
              <a:rPr lang="en-US" sz="1100" dirty="0" smtClean="0"/>
              <a:t> </a:t>
            </a:r>
            <a:r>
              <a:rPr lang="en-US" sz="1100" dirty="0"/>
              <a:t>Customer Service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392849" y="894602"/>
            <a:ext cx="6358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Active Collections </a:t>
            </a:r>
          </a:p>
          <a:p>
            <a:r>
              <a:rPr lang="en-US" sz="1600" dirty="0"/>
              <a:t>Same email as written-off status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5896946"/>
            <a:ext cx="6019800" cy="900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07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6" y="168588"/>
            <a:ext cx="12045244" cy="10184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Illinois Active Collections Connect Cancelled Email</a:t>
            </a:r>
            <a:br>
              <a:rPr lang="en-US" sz="3600" dirty="0" smtClean="0"/>
            </a:br>
            <a:r>
              <a:rPr lang="en-US" sz="2400" dirty="0" smtClean="0"/>
              <a:t>Premise Level 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59053" y="1809355"/>
            <a:ext cx="5799151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Subject Line: </a:t>
            </a:r>
            <a:r>
              <a:rPr lang="en-US" sz="1200" dirty="0"/>
              <a:t>New Ameren Illinois Service: Request Cancelled</a:t>
            </a:r>
          </a:p>
          <a:p>
            <a:endParaRPr lang="en-US" sz="1200" dirty="0"/>
          </a:p>
          <a:p>
            <a:r>
              <a:rPr lang="en-US" sz="1200" dirty="0"/>
              <a:t>Dear Ameren Illinois Customer,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Your request for service at the following address has been cancelled:</a:t>
            </a:r>
          </a:p>
          <a:p>
            <a:r>
              <a:rPr lang="en-US" sz="1200" dirty="0"/>
              <a:t>515 SUMMER WINDS LN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Service Type:      Requested Date:</a:t>
            </a:r>
          </a:p>
          <a:p>
            <a:r>
              <a:rPr lang="en-US" sz="1200" dirty="0"/>
              <a:t>Electric                  </a:t>
            </a:r>
            <a:r>
              <a:rPr lang="en-US" sz="1200" dirty="0" smtClean="0"/>
              <a:t>02/11/2019</a:t>
            </a:r>
          </a:p>
          <a:p>
            <a:endParaRPr lang="en-US" sz="1200" dirty="0"/>
          </a:p>
          <a:p>
            <a:r>
              <a:rPr lang="en-US" sz="1200" dirty="0"/>
              <a:t>We have been unable to confirm the details of your connect request. The hold status on this order has been removed and the request for new service was voided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 smtClean="0"/>
              <a:t>If </a:t>
            </a:r>
            <a:r>
              <a:rPr lang="en-US" sz="1200" dirty="0"/>
              <a:t>you still need </a:t>
            </a:r>
            <a:r>
              <a:rPr lang="en-US" sz="1200" dirty="0" smtClean="0"/>
              <a:t>Ameren </a:t>
            </a:r>
            <a:r>
              <a:rPr lang="en-US" sz="1200" dirty="0"/>
              <a:t>Illinois service at this address please submit a new </a:t>
            </a:r>
            <a:r>
              <a:rPr lang="en-US" sz="1200" dirty="0" smtClean="0"/>
              <a:t>request </a:t>
            </a:r>
            <a:r>
              <a:rPr lang="en-US" sz="1200" dirty="0" smtClean="0"/>
              <a:t>at </a:t>
            </a:r>
            <a:r>
              <a:rPr lang="en-US" sz="1200" dirty="0" smtClean="0">
                <a:hlinkClick r:id="rId3" action="ppaction://hlinkfile"/>
              </a:rPr>
              <a:t>AmerenIllinois.com 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We </a:t>
            </a:r>
            <a:r>
              <a:rPr lang="en-US" sz="1200" dirty="0"/>
              <a:t>look forward to serving you. </a:t>
            </a:r>
          </a:p>
          <a:p>
            <a:endParaRPr lang="en-US" sz="1200" dirty="0" smtClean="0"/>
          </a:p>
          <a:p>
            <a:r>
              <a:rPr lang="en-US" sz="1200" dirty="0" smtClean="0"/>
              <a:t>Sincerely</a:t>
            </a:r>
            <a:r>
              <a:rPr lang="en-US" sz="1200" dirty="0"/>
              <a:t>,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Ameren Illinois Customer Service</a:t>
            </a:r>
          </a:p>
          <a:p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059053" y="1184177"/>
            <a:ext cx="6358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Active Collections </a:t>
            </a:r>
          </a:p>
          <a:p>
            <a:r>
              <a:rPr lang="en-US" sz="1600" dirty="0"/>
              <a:t>Same email as written-off status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8729" y="5734050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10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46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Success </a:t>
            </a:r>
            <a:r>
              <a:rPr lang="en-US" dirty="0" smtClean="0"/>
              <a:t>Email – UPDATED LANGUAGE 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6247" y="1793820"/>
            <a:ext cx="6050943" cy="43513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80313" y="1398041"/>
            <a:ext cx="5711687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Subject Line: </a:t>
            </a:r>
            <a:r>
              <a:rPr lang="en-US" sz="1100" dirty="0" smtClean="0"/>
              <a:t>Your Request for New Ameren Missouri Service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Dear Ameren Missouri Customer, </a:t>
            </a:r>
          </a:p>
          <a:p>
            <a:endParaRPr lang="en-US" sz="1100" dirty="0" smtClean="0"/>
          </a:p>
          <a:p>
            <a:r>
              <a:rPr lang="en-US" sz="1100" dirty="0" smtClean="0"/>
              <a:t>We are processing your request for service at the following address: </a:t>
            </a:r>
          </a:p>
          <a:p>
            <a:endParaRPr lang="en-US" sz="1100" dirty="0" smtClean="0"/>
          </a:p>
          <a:p>
            <a:r>
              <a:rPr lang="en-US" sz="1100" dirty="0" smtClean="0"/>
              <a:t>515 SUMMER WINDS LN </a:t>
            </a:r>
          </a:p>
          <a:p>
            <a:endParaRPr lang="en-US" sz="1100" dirty="0" smtClean="0"/>
          </a:p>
          <a:p>
            <a:r>
              <a:rPr lang="en-US" sz="1100" dirty="0" smtClean="0"/>
              <a:t>Service Type: Requested Date:</a:t>
            </a:r>
          </a:p>
          <a:p>
            <a:r>
              <a:rPr lang="en-US" sz="1100" dirty="0" smtClean="0"/>
              <a:t>Electric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new account number is 7050616139. </a:t>
            </a:r>
          </a:p>
          <a:p>
            <a:endParaRPr lang="en-US" sz="1100" dirty="0" smtClean="0"/>
          </a:p>
          <a:p>
            <a:r>
              <a:rPr lang="en-US" sz="1100" dirty="0" smtClean="0"/>
              <a:t>If the above information is correct, no further action is required on your part. If changes or corrections are needed, please </a:t>
            </a:r>
            <a:r>
              <a:rPr lang="en-US" sz="1100" dirty="0" smtClean="0">
                <a:hlinkClick r:id="rId3"/>
              </a:rPr>
              <a:t>contact </a:t>
            </a:r>
            <a:r>
              <a:rPr lang="en-US" sz="1100" dirty="0" smtClean="0">
                <a:hlinkClick r:id="rId3"/>
              </a:rPr>
              <a:t>us</a:t>
            </a:r>
            <a:r>
              <a:rPr lang="en-US" sz="1100" dirty="0" smtClean="0"/>
              <a:t>.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4"/>
              </a:rPr>
              <a:t>AmerenMissouri.com</a:t>
            </a:r>
            <a:r>
              <a:rPr lang="en-US" sz="1100" dirty="0" smtClean="0"/>
              <a:t>. </a:t>
            </a:r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r>
              <a:rPr lang="en-US" sz="1100" dirty="0" smtClean="0"/>
              <a:t>Ameren Missouri Customer Service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286247" y="1359673"/>
            <a:ext cx="4420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6480313" y="1000079"/>
            <a:ext cx="501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Communications Recommendation (updated) </a:t>
            </a:r>
            <a:endParaRPr lang="en-US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6256" y="5647998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58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Written-off </a:t>
            </a:r>
            <a:r>
              <a:rPr lang="en-US" dirty="0"/>
              <a:t>A</a:t>
            </a:r>
            <a:r>
              <a:rPr lang="en-US" dirty="0" smtClean="0"/>
              <a:t>ccount </a:t>
            </a:r>
            <a:r>
              <a:rPr lang="en-US" dirty="0" smtClean="0"/>
              <a:t>&amp; Customer Active Collections Connect </a:t>
            </a:r>
            <a:r>
              <a:rPr lang="en-US" dirty="0" smtClean="0"/>
              <a:t>Email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1025718"/>
            <a:ext cx="61542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Written-off account– service is off 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0612" y="5688533"/>
            <a:ext cx="6019800" cy="11239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56959" y="1425515"/>
            <a:ext cx="6353092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Subject Line: </a:t>
            </a:r>
            <a:r>
              <a:rPr lang="en-US" sz="1100" dirty="0" smtClean="0"/>
              <a:t>New Ameren Missouri Service: On Hold Pending Payment </a:t>
            </a:r>
          </a:p>
          <a:p>
            <a:endParaRPr lang="en-US" sz="1100" dirty="0" smtClean="0"/>
          </a:p>
          <a:p>
            <a:r>
              <a:rPr lang="en-US" sz="1100" dirty="0" smtClean="0"/>
              <a:t>Dear Ameren Missouri Customer, </a:t>
            </a:r>
          </a:p>
          <a:p>
            <a:endParaRPr lang="en-US" sz="1100" dirty="0" smtClean="0"/>
          </a:p>
          <a:p>
            <a:r>
              <a:rPr lang="en-US" sz="1100" dirty="0" smtClean="0"/>
              <a:t>We are processing your request for service at the following address: </a:t>
            </a:r>
          </a:p>
          <a:p>
            <a:endParaRPr lang="en-US" sz="1100" dirty="0" smtClean="0"/>
          </a:p>
          <a:p>
            <a:r>
              <a:rPr lang="en-US" sz="1100" dirty="0" smtClean="0"/>
              <a:t>515 SUMMER WINDS LN </a:t>
            </a:r>
          </a:p>
          <a:p>
            <a:endParaRPr lang="en-US" sz="1100" dirty="0" smtClean="0"/>
          </a:p>
          <a:p>
            <a:r>
              <a:rPr lang="en-US" sz="1100" dirty="0" smtClean="0"/>
              <a:t>Service Type:      Requested Date:</a:t>
            </a:r>
          </a:p>
          <a:p>
            <a:endParaRPr lang="en-US" sz="1100" dirty="0" smtClean="0"/>
          </a:p>
          <a:p>
            <a:r>
              <a:rPr lang="en-US" sz="1100" dirty="0" smtClean="0"/>
              <a:t>Electric                 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new account number will be: 7050616139. </a:t>
            </a:r>
          </a:p>
          <a:p>
            <a:endParaRPr lang="en-US" sz="1100" dirty="0" smtClean="0"/>
          </a:p>
          <a:p>
            <a:r>
              <a:rPr lang="en-US" sz="1100" dirty="0" smtClean="0"/>
              <a:t>When </a:t>
            </a:r>
            <a:r>
              <a:rPr lang="en-US" sz="1100" dirty="0" smtClean="0"/>
              <a:t>the past due payment </a:t>
            </a:r>
            <a:r>
              <a:rPr lang="en-US" sz="1100" dirty="0" smtClean="0"/>
              <a:t>is received from your previous account, the hold status on this request for service will be removed. </a:t>
            </a:r>
            <a:r>
              <a:rPr lang="en-US" sz="1100" dirty="0" smtClean="0">
                <a:hlinkClick r:id="rId4"/>
              </a:rPr>
              <a:t>Pay Now</a:t>
            </a:r>
            <a:r>
              <a:rPr lang="en-US" sz="1100" dirty="0" smtClean="0"/>
              <a:t>. A confirmation email will be sent when the request is processed. </a:t>
            </a:r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5"/>
              </a:rPr>
              <a:t>AmerenMissouri.com</a:t>
            </a:r>
            <a:r>
              <a:rPr lang="en-US" sz="1100" dirty="0" smtClean="0"/>
              <a:t>. </a:t>
            </a:r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Missouri Customer Service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50920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Written-off Account &amp; Customer Active Collections Connect Email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97718" y="1410126"/>
            <a:ext cx="6353092" cy="4131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Subject Line: </a:t>
            </a:r>
            <a:r>
              <a:rPr lang="en-US" sz="1050" dirty="0"/>
              <a:t>New Ameren Missouri Service: On Hold Pending Payment </a:t>
            </a:r>
          </a:p>
          <a:p>
            <a:endParaRPr lang="en-US" sz="1050" dirty="0" smtClean="0"/>
          </a:p>
          <a:p>
            <a:r>
              <a:rPr lang="en-US" sz="1050" dirty="0" smtClean="0"/>
              <a:t>Dear Ameren Missouri Customer, </a:t>
            </a:r>
          </a:p>
          <a:p>
            <a:endParaRPr lang="en-US" sz="1050" dirty="0" smtClean="0"/>
          </a:p>
          <a:p>
            <a:r>
              <a:rPr lang="en-US" sz="1050" dirty="0" smtClean="0"/>
              <a:t>We are processing your request for service at the following address: </a:t>
            </a:r>
          </a:p>
          <a:p>
            <a:endParaRPr lang="en-US" sz="1050" dirty="0" smtClean="0"/>
          </a:p>
          <a:p>
            <a:r>
              <a:rPr lang="en-US" sz="1050" dirty="0" smtClean="0"/>
              <a:t>515 SUMMER WINDS LN </a:t>
            </a:r>
          </a:p>
          <a:p>
            <a:endParaRPr lang="en-US" sz="1050" dirty="0" smtClean="0"/>
          </a:p>
          <a:p>
            <a:r>
              <a:rPr lang="en-US" sz="1050" dirty="0" smtClean="0"/>
              <a:t>Service Type:      Requested Date:</a:t>
            </a:r>
          </a:p>
          <a:p>
            <a:endParaRPr lang="en-US" sz="1050" dirty="0" smtClean="0"/>
          </a:p>
          <a:p>
            <a:r>
              <a:rPr lang="en-US" sz="1050" dirty="0" smtClean="0"/>
              <a:t>Electric                  02/11/2019</a:t>
            </a:r>
          </a:p>
          <a:p>
            <a:endParaRPr lang="en-US" sz="1050" dirty="0" smtClean="0"/>
          </a:p>
          <a:p>
            <a:r>
              <a:rPr lang="en-US" sz="1050" dirty="0" smtClean="0"/>
              <a:t>Your new account number will be: 7050616139. </a:t>
            </a:r>
          </a:p>
          <a:p>
            <a:endParaRPr lang="en-US" sz="1050" dirty="0" smtClean="0"/>
          </a:p>
          <a:p>
            <a:r>
              <a:rPr lang="en-US" sz="1050" b="1" dirty="0">
                <a:solidFill>
                  <a:srgbClr val="FF0000"/>
                </a:solidFill>
              </a:rPr>
              <a:t>Full payment </a:t>
            </a:r>
            <a:r>
              <a:rPr lang="en-US" sz="1050" b="1" dirty="0" smtClean="0">
                <a:solidFill>
                  <a:srgbClr val="FF0000"/>
                </a:solidFill>
              </a:rPr>
              <a:t>of your previous </a:t>
            </a:r>
            <a:r>
              <a:rPr lang="en-US" sz="1050" b="1" dirty="0">
                <a:solidFill>
                  <a:srgbClr val="FF0000"/>
                </a:solidFill>
              </a:rPr>
              <a:t>balance is required within 48 hours from your requested start date. If payment is not received your service will be subject to disconnection on &lt;date&gt;.  </a:t>
            </a:r>
            <a:r>
              <a:rPr lang="en-US" sz="1050" b="1" dirty="0" smtClean="0">
                <a:solidFill>
                  <a:srgbClr val="FF0000"/>
                </a:solidFill>
                <a:hlinkClick r:id="rId3" action="ppaction://hlinkfile"/>
              </a:rPr>
              <a:t>Pay Now</a:t>
            </a:r>
            <a:endParaRPr lang="en-US" sz="1050" b="1" dirty="0">
              <a:solidFill>
                <a:srgbClr val="FF0000"/>
              </a:solidFill>
            </a:endParaRPr>
          </a:p>
          <a:p>
            <a:endParaRPr lang="en-US" sz="1050" b="1" dirty="0">
              <a:solidFill>
                <a:srgbClr val="FF0000"/>
              </a:solidFill>
            </a:endParaRPr>
          </a:p>
          <a:p>
            <a:r>
              <a:rPr lang="en-US" sz="1050" dirty="0" smtClean="0"/>
              <a:t>Once your account is active, you can view your statement, track your energy usage, sign up for alerts and more at </a:t>
            </a:r>
            <a:r>
              <a:rPr lang="en-US" sz="1050" dirty="0" smtClean="0">
                <a:hlinkClick r:id="rId4"/>
              </a:rPr>
              <a:t>AmerenMissouri.com</a:t>
            </a:r>
            <a:r>
              <a:rPr lang="en-US" sz="1050" dirty="0" smtClean="0"/>
              <a:t>. </a:t>
            </a:r>
          </a:p>
          <a:p>
            <a:endParaRPr lang="en-US" sz="1050" dirty="0" smtClean="0"/>
          </a:p>
          <a:p>
            <a:r>
              <a:rPr lang="en-US" sz="1050" dirty="0" smtClean="0"/>
              <a:t>We look forward to serving you. </a:t>
            </a:r>
          </a:p>
          <a:p>
            <a:endParaRPr lang="en-US" sz="1050" dirty="0" smtClean="0"/>
          </a:p>
          <a:p>
            <a:r>
              <a:rPr lang="en-US" sz="1050" dirty="0" smtClean="0"/>
              <a:t>Sincerely, </a:t>
            </a:r>
          </a:p>
          <a:p>
            <a:endParaRPr lang="en-US" sz="1050" dirty="0" smtClean="0"/>
          </a:p>
          <a:p>
            <a:r>
              <a:rPr lang="en-US" sz="1050" dirty="0" smtClean="0"/>
              <a:t>Ameren Missouri Customer Service</a:t>
            </a:r>
            <a:endParaRPr lang="en-US" sz="1050" dirty="0"/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1025718"/>
            <a:ext cx="61334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Written-off account– service is on 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1371" y="5602674"/>
            <a:ext cx="679062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42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14" y="172921"/>
            <a:ext cx="1208863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Written-off Account &amp; Customer Active Collections Email Reminder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97718" y="1171600"/>
            <a:ext cx="659428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Subject Line: </a:t>
            </a:r>
            <a:r>
              <a:rPr lang="en-US" sz="1100" dirty="0" smtClean="0"/>
              <a:t>Reminder</a:t>
            </a:r>
            <a:r>
              <a:rPr lang="en-US" sz="1100" dirty="0"/>
              <a:t>: </a:t>
            </a:r>
            <a:r>
              <a:rPr lang="en-US" sz="1100" dirty="0"/>
              <a:t>New Ameren Missouri </a:t>
            </a:r>
            <a:r>
              <a:rPr lang="en-US" sz="1100" dirty="0" smtClean="0"/>
              <a:t>Service: Request Pending</a:t>
            </a:r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Dear Ameren Missouri Customer,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Your request for service at the address below is still pending. The hold status on this service request will be removed and the pending request will be voided on 2/21/19.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515 SUMMER WINDS LN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</a:t>
            </a:r>
            <a:r>
              <a:rPr lang="en-US" sz="1100" dirty="0"/>
              <a:t>new account number will be 7050616139. </a:t>
            </a:r>
          </a:p>
          <a:p>
            <a:endParaRPr lang="en-US" sz="1100" dirty="0"/>
          </a:p>
          <a:p>
            <a:r>
              <a:rPr lang="en-US" sz="1100" dirty="0"/>
              <a:t>When </a:t>
            </a:r>
            <a:r>
              <a:rPr lang="en-US" sz="1100" dirty="0" smtClean="0"/>
              <a:t>past due payment </a:t>
            </a:r>
            <a:r>
              <a:rPr lang="en-US" sz="1100" dirty="0"/>
              <a:t>is received from your previous account, the hold status on this request for service will be removed. </a:t>
            </a:r>
            <a:r>
              <a:rPr lang="en-US" sz="1100" dirty="0" smtClean="0">
                <a:hlinkClick r:id="rId3" action="ppaction://hlinkfile"/>
              </a:rPr>
              <a:t>Pay </a:t>
            </a:r>
            <a:r>
              <a:rPr lang="en-US" sz="1100" dirty="0" smtClean="0">
                <a:hlinkClick r:id="rId3" action="ppaction://hlinkfile"/>
              </a:rPr>
              <a:t>Now.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A confirmation email will be sent once the request is processed</a:t>
            </a:r>
            <a:r>
              <a:rPr lang="en-US" sz="1100" dirty="0" smtClean="0"/>
              <a:t>.</a:t>
            </a:r>
          </a:p>
          <a:p>
            <a:endParaRPr lang="en-US" sz="1100" dirty="0"/>
          </a:p>
          <a:p>
            <a:r>
              <a:rPr lang="en-US" sz="1100" dirty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4" action="ppaction://hlinkfile"/>
              </a:rPr>
              <a:t>AmerenMissouri.com.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</a:t>
            </a:r>
            <a:r>
              <a:rPr lang="en-US" sz="1100" dirty="0"/>
              <a:t>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</a:t>
            </a:r>
            <a:r>
              <a:rPr lang="en-US" sz="1100" dirty="0"/>
              <a:t>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</a:t>
            </a:r>
            <a:r>
              <a:rPr lang="en-US" sz="1100" dirty="0"/>
              <a:t>Missouri Customer Service</a:t>
            </a:r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856441"/>
            <a:ext cx="61542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Written-off account– service is off 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1370" y="6072034"/>
            <a:ext cx="679062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46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69" y="365125"/>
            <a:ext cx="1208863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Written-off Account &amp; Customer Active Collections Cancelled </a:t>
            </a:r>
            <a:r>
              <a:rPr lang="en-US" dirty="0" smtClean="0"/>
              <a:t>Email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61329" y="1598593"/>
            <a:ext cx="659428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Subject Line: </a:t>
            </a:r>
            <a:r>
              <a:rPr lang="en-US" sz="1100" dirty="0" smtClean="0"/>
              <a:t>New </a:t>
            </a:r>
            <a:r>
              <a:rPr lang="en-US" sz="1100" dirty="0"/>
              <a:t>Ameren Missouri </a:t>
            </a:r>
            <a:r>
              <a:rPr lang="en-US" sz="1100" dirty="0" smtClean="0"/>
              <a:t>Service: Request Cancelled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Dear Ameren Missouri Customer,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Your request </a:t>
            </a:r>
            <a:r>
              <a:rPr lang="en-US" sz="1100" dirty="0" smtClean="0"/>
              <a:t>at </a:t>
            </a:r>
            <a:r>
              <a:rPr lang="en-US" sz="1100" dirty="0"/>
              <a:t>the following address has been cancelled</a:t>
            </a:r>
            <a:r>
              <a:rPr lang="en-US" sz="1100" dirty="0" smtClean="0"/>
              <a:t>: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</a:t>
            </a:r>
            <a:r>
              <a:rPr lang="en-US" sz="1100" dirty="0" smtClean="0"/>
              <a:t>02/11/2019</a:t>
            </a:r>
          </a:p>
          <a:p>
            <a:endParaRPr lang="en-US" sz="1100" dirty="0"/>
          </a:p>
          <a:p>
            <a:r>
              <a:rPr lang="en-US" sz="1100" dirty="0"/>
              <a:t>The required payment was not received from your previous account balance. The hold status on this order has been removed and the request for new service was voided.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 smtClean="0"/>
              <a:t>If </a:t>
            </a:r>
            <a:r>
              <a:rPr lang="en-US" sz="1100" dirty="0"/>
              <a:t>you still need </a:t>
            </a:r>
            <a:r>
              <a:rPr lang="en-US" sz="1100" dirty="0" smtClean="0"/>
              <a:t>Ameren </a:t>
            </a:r>
            <a:r>
              <a:rPr lang="en-US" sz="1100" dirty="0"/>
              <a:t>Missouri service at this address please submit a new </a:t>
            </a:r>
            <a:r>
              <a:rPr lang="en-US" sz="1100" dirty="0" smtClean="0"/>
              <a:t>request at</a:t>
            </a:r>
            <a:endParaRPr lang="en-US" sz="1100" dirty="0" smtClean="0"/>
          </a:p>
          <a:p>
            <a:r>
              <a:rPr lang="en-US" sz="1100" dirty="0" smtClean="0">
                <a:hlinkClick r:id="rId3" action="ppaction://hlinkfile"/>
              </a:rPr>
              <a:t>AmerenMissouri.com.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</a:t>
            </a:r>
            <a:r>
              <a:rPr lang="en-US" sz="1100" dirty="0"/>
              <a:t>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</a:t>
            </a:r>
            <a:r>
              <a:rPr lang="en-US" sz="1100" dirty="0"/>
              <a:t>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</a:t>
            </a:r>
            <a:r>
              <a:rPr lang="en-US" sz="1100" dirty="0"/>
              <a:t>Missouri Customer Service </a:t>
            </a:r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1133625"/>
            <a:ext cx="61542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Written-off account– service is off 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544" y="5380917"/>
            <a:ext cx="640355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50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8402"/>
          </a:xfrm>
        </p:spPr>
        <p:txBody>
          <a:bodyPr/>
          <a:lstStyle/>
          <a:p>
            <a:r>
              <a:rPr lang="en-US" dirty="0" smtClean="0"/>
              <a:t>Illinois Success </a:t>
            </a:r>
            <a:r>
              <a:rPr lang="en-US" dirty="0" smtClean="0"/>
              <a:t>Email - UPDATED LANGUAGE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92849" y="1427862"/>
            <a:ext cx="5799151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Subject Line: </a:t>
            </a:r>
            <a:r>
              <a:rPr lang="en-US" sz="1100" dirty="0" smtClean="0"/>
              <a:t>Your </a:t>
            </a:r>
            <a:r>
              <a:rPr lang="en-US" sz="1100" dirty="0" smtClean="0"/>
              <a:t>Request for New Ameren Illinois Service</a:t>
            </a:r>
          </a:p>
          <a:p>
            <a:endParaRPr lang="en-US" sz="1100" dirty="0" smtClean="0"/>
          </a:p>
          <a:p>
            <a:r>
              <a:rPr lang="en-US" sz="1100" dirty="0" smtClean="0"/>
              <a:t>Dear Ameren Illinois Customer, </a:t>
            </a:r>
          </a:p>
          <a:p>
            <a:endParaRPr lang="en-US" sz="1100" dirty="0" smtClean="0"/>
          </a:p>
          <a:p>
            <a:r>
              <a:rPr lang="en-US" sz="1100" dirty="0" smtClean="0"/>
              <a:t>Welcome to </a:t>
            </a:r>
            <a:r>
              <a:rPr lang="en-US" sz="1100" dirty="0" smtClean="0"/>
              <a:t>Illinois</a:t>
            </a:r>
            <a:r>
              <a:rPr lang="en-US" sz="1100" dirty="0"/>
              <a:t>.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are processing your request for service at the following address: </a:t>
            </a:r>
          </a:p>
          <a:p>
            <a:endParaRPr lang="en-US" sz="1100" dirty="0" smtClean="0"/>
          </a:p>
          <a:p>
            <a:r>
              <a:rPr lang="en-US" sz="1100" dirty="0" smtClean="0"/>
              <a:t>515 SUMMER WINDS LN </a:t>
            </a:r>
          </a:p>
          <a:p>
            <a:endParaRPr lang="en-US" sz="1100" dirty="0" smtClean="0"/>
          </a:p>
          <a:p>
            <a:r>
              <a:rPr lang="en-US" sz="1100" dirty="0" smtClean="0"/>
              <a:t>Service Type: Requested Date:</a:t>
            </a:r>
          </a:p>
          <a:p>
            <a:r>
              <a:rPr lang="en-US" sz="1100" dirty="0" smtClean="0"/>
              <a:t>Electric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new account number is 7050616139. </a:t>
            </a:r>
          </a:p>
          <a:p>
            <a:endParaRPr lang="en-US" sz="1100" dirty="0" smtClean="0"/>
          </a:p>
          <a:p>
            <a:r>
              <a:rPr lang="en-US" sz="1100" dirty="0" smtClean="0"/>
              <a:t>If the above information is correct, no further action is required on your part. If changes or corrections are needed, please </a:t>
            </a:r>
            <a:r>
              <a:rPr lang="en-US" sz="1100" dirty="0" smtClean="0">
                <a:hlinkClick r:id="rId3"/>
              </a:rPr>
              <a:t>contact </a:t>
            </a:r>
            <a:r>
              <a:rPr lang="en-US" sz="1100" dirty="0" smtClean="0">
                <a:hlinkClick r:id="rId3"/>
              </a:rPr>
              <a:t>us</a:t>
            </a:r>
            <a:r>
              <a:rPr lang="en-US" sz="1100" dirty="0" smtClean="0"/>
              <a:t>.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4"/>
              </a:rPr>
              <a:t>AmerenIllinois.com.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r>
              <a:rPr lang="en-US" sz="1100" dirty="0" smtClean="0"/>
              <a:t>Ameren Illinois Customer Service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480312" y="1058530"/>
            <a:ext cx="5163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Communications Recommendation Updated  </a:t>
            </a:r>
            <a:endParaRPr lang="en-US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5673836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56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73" y="195849"/>
            <a:ext cx="10515600" cy="10184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Illinois Written-off Account &amp; Customer Active Collections Connect Email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94530" y="1359673"/>
            <a:ext cx="6236473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Subject Line: </a:t>
            </a:r>
            <a:r>
              <a:rPr lang="en-US" sz="1100" dirty="0" smtClean="0"/>
              <a:t>New Ameren Illinois Service: Request Pending </a:t>
            </a:r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Dear Ameren </a:t>
            </a:r>
            <a:r>
              <a:rPr lang="en-US" sz="1100" dirty="0" smtClean="0"/>
              <a:t>Illinois </a:t>
            </a:r>
            <a:r>
              <a:rPr lang="en-US" sz="1100" dirty="0"/>
              <a:t>Customer, </a:t>
            </a:r>
          </a:p>
          <a:p>
            <a:endParaRPr lang="en-US" sz="1100" dirty="0"/>
          </a:p>
          <a:p>
            <a:r>
              <a:rPr lang="en-US" sz="1100" dirty="0"/>
              <a:t>We are processing your request for service at the following address: 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endParaRPr lang="en-US" sz="1100" dirty="0"/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/>
          </a:p>
          <a:p>
            <a:r>
              <a:rPr lang="en-US" sz="1100" dirty="0"/>
              <a:t>Your new account number will be: 7050616139. </a:t>
            </a:r>
          </a:p>
          <a:p>
            <a:endParaRPr lang="en-US" sz="1100" dirty="0"/>
          </a:p>
          <a:p>
            <a:r>
              <a:rPr lang="en-US" sz="1100" dirty="0"/>
              <a:t>When the </a:t>
            </a:r>
            <a:r>
              <a:rPr lang="en-US" sz="1100" dirty="0" smtClean="0"/>
              <a:t>past due</a:t>
            </a:r>
            <a:r>
              <a:rPr lang="en-US" sz="1100" dirty="0" smtClean="0"/>
              <a:t> </a:t>
            </a:r>
            <a:r>
              <a:rPr lang="en-US" sz="1100" dirty="0"/>
              <a:t>payment is received from your previous account, the hold status on this request for service will be removed. </a:t>
            </a:r>
            <a:r>
              <a:rPr lang="en-US" sz="1100" dirty="0">
                <a:hlinkClick r:id="rId3"/>
              </a:rPr>
              <a:t>Pay Now</a:t>
            </a:r>
            <a:r>
              <a:rPr lang="en-US" sz="1100" dirty="0"/>
              <a:t>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 smtClean="0"/>
              <a:t>A </a:t>
            </a:r>
            <a:r>
              <a:rPr lang="en-US" sz="1100" dirty="0"/>
              <a:t>confirmation email will be sent when the request is processed. </a:t>
            </a:r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4"/>
              </a:rPr>
              <a:t>AmerenIllinois.com.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r>
              <a:rPr lang="en-US" sz="1100" dirty="0" smtClean="0"/>
              <a:t>Ameren Illinois Customer Service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833534" y="1044974"/>
            <a:ext cx="6358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Written-off </a:t>
            </a:r>
            <a:r>
              <a:rPr lang="en-US" sz="1600" b="1" u="sng" dirty="0" smtClean="0"/>
              <a:t>account– </a:t>
            </a:r>
            <a:r>
              <a:rPr lang="en-US" sz="1600" b="1" u="sng" dirty="0"/>
              <a:t>service is off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5122" y="5734050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28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6" y="168588"/>
            <a:ext cx="12045244" cy="101840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Illinois Written-off Account &amp; Customer Active Collections Connect Email </a:t>
            </a:r>
            <a:r>
              <a:rPr lang="en-US" sz="3600" dirty="0"/>
              <a:t>Reminder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97880" y="1104896"/>
            <a:ext cx="564642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Subject Line: </a:t>
            </a:r>
            <a:r>
              <a:rPr lang="en-US" sz="1100" dirty="0" smtClean="0"/>
              <a:t>Reminder: New </a:t>
            </a:r>
            <a:r>
              <a:rPr lang="en-US" sz="1100" dirty="0"/>
              <a:t>Ameren Illinois Service: Request Pending </a:t>
            </a:r>
          </a:p>
          <a:p>
            <a:endParaRPr lang="en-US" sz="1100" dirty="0"/>
          </a:p>
          <a:p>
            <a:r>
              <a:rPr lang="en-US" sz="1100" dirty="0"/>
              <a:t>Dear Ameren </a:t>
            </a:r>
            <a:r>
              <a:rPr lang="en-US" sz="1100" dirty="0" smtClean="0"/>
              <a:t>Illinois </a:t>
            </a:r>
            <a:r>
              <a:rPr lang="en-US" sz="1100" dirty="0"/>
              <a:t>Customer, </a:t>
            </a:r>
          </a:p>
          <a:p>
            <a:endParaRPr lang="en-US" sz="1100" dirty="0"/>
          </a:p>
          <a:p>
            <a:r>
              <a:rPr lang="en-US" sz="1100" dirty="0"/>
              <a:t>Your request for service at the address below is still pending. The hold status on this service request will be removed and the pending request will be voided on 2/21/19. 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/>
          </a:p>
          <a:p>
            <a:r>
              <a:rPr lang="en-US" sz="1100" dirty="0"/>
              <a:t>Your new account number will be 7050616139. </a:t>
            </a:r>
          </a:p>
          <a:p>
            <a:endParaRPr lang="en-US" sz="1100" dirty="0"/>
          </a:p>
          <a:p>
            <a:r>
              <a:rPr lang="en-US" sz="1100" dirty="0"/>
              <a:t>When the </a:t>
            </a:r>
            <a:r>
              <a:rPr lang="en-US" sz="1100" dirty="0" smtClean="0"/>
              <a:t>past due</a:t>
            </a:r>
            <a:r>
              <a:rPr lang="en-US" sz="1100" dirty="0" smtClean="0"/>
              <a:t> </a:t>
            </a:r>
            <a:r>
              <a:rPr lang="en-US" sz="1100" dirty="0"/>
              <a:t>payment is received from your previous account, the hold status on this request for service will be removed. </a:t>
            </a:r>
            <a:r>
              <a:rPr lang="en-US" sz="1100" dirty="0">
                <a:hlinkClick r:id="rId3" action="ppaction://hlinkfile"/>
              </a:rPr>
              <a:t>Pay </a:t>
            </a:r>
            <a:r>
              <a:rPr lang="en-US" sz="1100" dirty="0" smtClean="0">
                <a:hlinkClick r:id="rId3" action="ppaction://hlinkfile"/>
              </a:rPr>
              <a:t>Now. </a:t>
            </a:r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A confirmation email will be sent once the request is processed.</a:t>
            </a:r>
          </a:p>
          <a:p>
            <a:endParaRPr lang="en-US" sz="1100" dirty="0"/>
          </a:p>
          <a:p>
            <a:r>
              <a:rPr lang="en-US" sz="1100" dirty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4" action="ppaction://hlinkfile"/>
              </a:rPr>
              <a:t>AmerenIllinois.com. </a:t>
            </a:r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We look forward to serving you. </a:t>
            </a:r>
          </a:p>
          <a:p>
            <a:endParaRPr lang="en-US" sz="1100" dirty="0"/>
          </a:p>
          <a:p>
            <a:r>
              <a:rPr lang="en-US" sz="1100" dirty="0"/>
              <a:t>Sincerely, </a:t>
            </a:r>
          </a:p>
          <a:p>
            <a:endParaRPr lang="en-US" sz="1100" dirty="0"/>
          </a:p>
          <a:p>
            <a:r>
              <a:rPr lang="en-US" sz="1100" dirty="0"/>
              <a:t>Ameren </a:t>
            </a:r>
            <a:r>
              <a:rPr lang="en-US" sz="1100" dirty="0" smtClean="0"/>
              <a:t>Illinois </a:t>
            </a:r>
            <a:r>
              <a:rPr lang="en-US" sz="1100" dirty="0"/>
              <a:t>Customer Service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833534" y="848436"/>
            <a:ext cx="6358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Written-off </a:t>
            </a:r>
            <a:r>
              <a:rPr lang="en-US" sz="1600" b="1" u="sng" dirty="0" smtClean="0"/>
              <a:t>account– </a:t>
            </a:r>
            <a:r>
              <a:rPr lang="en-US" sz="1600" b="1" u="sng" dirty="0"/>
              <a:t>service is off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5673836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24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2058</Words>
  <Application>Microsoft Office PowerPoint</Application>
  <PresentationFormat>Widescreen</PresentationFormat>
  <Paragraphs>382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New SendGrid Transactional Emails (Missouri and Illinois)  </vt:lpstr>
      <vt:lpstr>Missouri Success Email – UPDATED LANGUAGE  </vt:lpstr>
      <vt:lpstr>Missouri Written-off Account &amp; Customer Active Collections Connect Email </vt:lpstr>
      <vt:lpstr>Missouri Written-off Account &amp; Customer Active Collections Connect Email </vt:lpstr>
      <vt:lpstr>Missouri Written-off Account &amp; Customer Active Collections Email Reminder </vt:lpstr>
      <vt:lpstr>Missouri Written-off Account &amp; Customer Active Collections Cancelled Email</vt:lpstr>
      <vt:lpstr>Illinois Success Email - UPDATED LANGUAGE </vt:lpstr>
      <vt:lpstr>Illinois Written-off Account &amp; Customer Active Collections Connect Email </vt:lpstr>
      <vt:lpstr>Illinois Written-off Account &amp; Customer Active Collections Connect Email Reminder </vt:lpstr>
      <vt:lpstr>Illinois Written-off Account &amp; Customer Active Collections Connect Cancelled Email</vt:lpstr>
      <vt:lpstr>Missouri Active Collections Connect Email  Premise Level  </vt:lpstr>
      <vt:lpstr>Missouri Active Collections Connect Email Reminder  Premise Level </vt:lpstr>
      <vt:lpstr>Missouri Active Collections Connect Cancelled Email  Premise Level </vt:lpstr>
      <vt:lpstr>Illinois Active Collections Connect Email  Premise Level </vt:lpstr>
      <vt:lpstr>Illinois Active Collections Connect Email Reminder  Premise Level </vt:lpstr>
      <vt:lpstr>Illinois Active Collections Connect Cancelled Email Premise Level 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SendGrid Transactional Emails (Missouri and Illinois</dc:title>
  <dc:creator>Humphrey, Amanda S</dc:creator>
  <cp:lastModifiedBy>Humphrey, Amanda S</cp:lastModifiedBy>
  <cp:revision>3</cp:revision>
  <dcterms:created xsi:type="dcterms:W3CDTF">2019-05-03T18:35:49Z</dcterms:created>
  <dcterms:modified xsi:type="dcterms:W3CDTF">2019-05-03T18:40:05Z</dcterms:modified>
</cp:coreProperties>
</file>